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96" r:id="rId2"/>
  </p:sldMasterIdLst>
  <p:notesMasterIdLst>
    <p:notesMasterId r:id="rId14"/>
  </p:notesMasterIdLst>
  <p:sldIdLst>
    <p:sldId id="256" r:id="rId3"/>
    <p:sldId id="258" r:id="rId4"/>
    <p:sldId id="259" r:id="rId5"/>
    <p:sldId id="260" r:id="rId6"/>
    <p:sldId id="261" r:id="rId7"/>
    <p:sldId id="284" r:id="rId8"/>
    <p:sldId id="262" r:id="rId9"/>
    <p:sldId id="265" r:id="rId10"/>
    <p:sldId id="268" r:id="rId11"/>
    <p:sldId id="272" r:id="rId12"/>
    <p:sldId id="283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Patrick Hand" panose="020B0604020202020204" charset="0"/>
      <p:regular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  <p:embeddedFont>
      <p:font typeface="Varela Round" panose="020B0604020202020204" charset="-79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84F2B0-5164-4A73-BCA6-5D12FE4FCABB}">
  <a:tblStyle styleId="{1884F2B0-5164-4A73-BCA6-5D12FE4FCA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281b2f5_1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281b2f5_1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98748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86112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92950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9446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528892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74199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3184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465763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499706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531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96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02483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801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50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7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789049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510010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2124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1781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37232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67197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0797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091082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746400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884923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4298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75772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047920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071729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0183718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397099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056381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777574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2549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3449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39287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362905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2517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0267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045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4" r:id="rId22"/>
  </p:sldLayoutIdLst>
  <p:transition>
    <p:fade thruBlk="1"/>
  </p:transition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9438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.uaeh.edu.mx/documentos/registro_autoaprendizaje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://slidemode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324100" y="747775"/>
            <a:ext cx="4071850" cy="3648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WELCOME</a:t>
            </a:r>
            <a:br>
              <a:rPr lang="en" dirty="0"/>
            </a:br>
            <a:r>
              <a:rPr lang="en" dirty="0"/>
              <a:t>semester jul-dec 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9" descr="DeathToStock7.jp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153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85;p30"/>
          <p:cNvSpPr txBox="1">
            <a:spLocks/>
          </p:cNvSpPr>
          <p:nvPr/>
        </p:nvSpPr>
        <p:spPr>
          <a:xfrm>
            <a:off x="3441880" y="242199"/>
            <a:ext cx="5428444" cy="19640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vert="horz" wrap="square" lIns="0" tIns="0" rIns="0" bIns="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3600" dirty="0">
                <a:solidFill>
                  <a:schemeClr val="lt1"/>
                </a:solidFill>
              </a:rPr>
              <a:t>please: Read carefully all the instructions of the activities on the platform</a:t>
            </a:r>
          </a:p>
        </p:txBody>
      </p:sp>
      <p:sp>
        <p:nvSpPr>
          <p:cNvPr id="8" name="Google Shape;186;p30"/>
          <p:cNvSpPr txBox="1">
            <a:spLocks/>
          </p:cNvSpPr>
          <p:nvPr/>
        </p:nvSpPr>
        <p:spPr>
          <a:xfrm>
            <a:off x="341566" y="3527465"/>
            <a:ext cx="5639846" cy="11588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5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lt1"/>
                </a:solidFill>
              </a:rPr>
              <a:t>I will provide you with extra material and exercises if necessary and all questions will be answered on meet sessions, so be prepared beforehand.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82" name="Google Shape;482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252;p37"/>
          <p:cNvSpPr txBox="1">
            <a:spLocks/>
          </p:cNvSpPr>
          <p:nvPr/>
        </p:nvSpPr>
        <p:spPr>
          <a:xfrm>
            <a:off x="2041048" y="1088266"/>
            <a:ext cx="4095735" cy="9015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vert="horz" wrap="square" lIns="0" tIns="0" rIns="0" bIns="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MX" sz="6000" b="1" cap="none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</a:t>
            </a:r>
            <a:r>
              <a:rPr lang="es-MX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8" name="Google Shape;253;p37"/>
          <p:cNvSpPr txBox="1">
            <a:spLocks/>
          </p:cNvSpPr>
          <p:nvPr/>
        </p:nvSpPr>
        <p:spPr>
          <a:xfrm>
            <a:off x="4366995" y="2810955"/>
            <a:ext cx="4455033" cy="19388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5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lt1"/>
                </a:solidFill>
              </a:rPr>
              <a:t>Any questions?</a:t>
            </a:r>
          </a:p>
          <a:p>
            <a:pPr marL="0" indent="0" algn="ctr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lt1"/>
                </a:solidFill>
              </a:rPr>
              <a:t>Find me at </a:t>
            </a:r>
          </a:p>
          <a:p>
            <a:pPr marL="0" indent="0" algn="ctr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en-US" sz="2400" cap="none" dirty="0">
                <a:solidFill>
                  <a:schemeClr val="lt1"/>
                </a:solidFill>
              </a:rPr>
              <a:t>aanaya@uaeh.edu.mx</a:t>
            </a:r>
            <a:endParaRPr lang="en-US" sz="2400" b="1" dirty="0">
              <a:solidFill>
                <a:schemeClr val="lt1"/>
              </a:solidFill>
            </a:endParaRPr>
          </a:p>
          <a:p>
            <a:pPr marL="0" indent="0" algn="ctr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36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78;p18"/>
          <p:cNvSpPr txBox="1">
            <a:spLocks noGrp="1"/>
          </p:cNvSpPr>
          <p:nvPr>
            <p:ph type="ctrTitle" idx="4294967295"/>
          </p:nvPr>
        </p:nvSpPr>
        <p:spPr>
          <a:xfrm>
            <a:off x="0" y="847725"/>
            <a:ext cx="5608638" cy="429577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➜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Bef>
                <a:spcPts val="600"/>
              </a:spcBef>
              <a:buFont typeface="Muli"/>
              <a:buNone/>
            </a:pPr>
            <a:r>
              <a:rPr lang="en-US" sz="3600" b="1" dirty="0"/>
              <a:t>I am Adriana Anaya Estrada</a:t>
            </a: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 studied the BA in English </a:t>
            </a:r>
            <a:r>
              <a:rPr lang="en-US" b="1" dirty="0" err="1"/>
              <a:t>languge</a:t>
            </a:r>
            <a:r>
              <a:rPr lang="en-US" b="1" dirty="0"/>
              <a:t> Teaching at the UAEH. I have been teaching English for almost 18 years.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Feel free to contact me on </a:t>
            </a:r>
          </a:p>
          <a:p>
            <a:pPr marL="0" indent="0" algn="ctr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aanaya@uaeh.edu.mx</a:t>
            </a:r>
            <a:endParaRPr lang="en-US" sz="3600" b="1" dirty="0"/>
          </a:p>
        </p:txBody>
      </p:sp>
      <p:sp>
        <p:nvSpPr>
          <p:cNvPr id="6" name="Google Shape;77;p18"/>
          <p:cNvSpPr txBox="1">
            <a:spLocks/>
          </p:cNvSpPr>
          <p:nvPr/>
        </p:nvSpPr>
        <p:spPr>
          <a:xfrm>
            <a:off x="-808165" y="424295"/>
            <a:ext cx="5718600" cy="50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6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Hello</a:t>
            </a:r>
            <a:r>
              <a:rPr lang="es-MX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73780" y="332383"/>
            <a:ext cx="3939540" cy="112775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ACCOMPLISHMENTS AND EXPERIENCES. </a:t>
            </a:r>
            <a:r>
              <a:rPr lang="es-MX" dirty="0" err="1"/>
              <a:t>Foreign</a:t>
            </a:r>
            <a:r>
              <a:rPr lang="es-MX" dirty="0"/>
              <a:t> </a:t>
            </a:r>
            <a:r>
              <a:rPr lang="es-MX" dirty="0" err="1"/>
              <a:t>language</a:t>
            </a:r>
            <a:endParaRPr lang="es-MX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46C8A2-1AF1-4DC1-BC3A-C838176A4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6717CBC-AF08-470E-9769-B9DDAE91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32" y="0"/>
            <a:ext cx="8422536" cy="5073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103;p22"/>
          <p:cNvSpPr txBox="1">
            <a:spLocks/>
          </p:cNvSpPr>
          <p:nvPr/>
        </p:nvSpPr>
        <p:spPr>
          <a:xfrm>
            <a:off x="4087720" y="225575"/>
            <a:ext cx="4716300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s-MX" sz="6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Evaluation</a:t>
            </a:r>
            <a:endParaRPr lang="es-MX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Google Shape;104;p22"/>
          <p:cNvSpPr txBox="1">
            <a:spLocks noGrp="1"/>
          </p:cNvSpPr>
          <p:nvPr>
            <p:ph type="body" idx="1"/>
          </p:nvPr>
        </p:nvSpPr>
        <p:spPr>
          <a:xfrm>
            <a:off x="3695430" y="2080975"/>
            <a:ext cx="4694190" cy="15994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bg1"/>
                </a:solidFill>
              </a:rPr>
              <a:t>HeteroevaluaCION</a:t>
            </a:r>
            <a:r>
              <a:rPr lang="es-ES" dirty="0">
                <a:solidFill>
                  <a:schemeClr val="bg1"/>
                </a:solidFill>
              </a:rPr>
              <a:t> 90%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1"/>
                </a:solidFill>
              </a:rPr>
              <a:t>PEER-ASSESSMENT 5%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bg1"/>
                </a:solidFill>
              </a:rPr>
              <a:t>Self</a:t>
            </a:r>
            <a:r>
              <a:rPr lang="es-ES" dirty="0">
                <a:solidFill>
                  <a:schemeClr val="bg1"/>
                </a:solidFill>
              </a:rPr>
              <a:t>-ASSESSMENT 5%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22899-66D3-4082-86F2-8335E1F2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34EA76-CD64-4178-AC4A-C38675394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B02DBD-BB12-4EEE-BEEE-010B33A5FD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D84398-2631-4DEB-83AA-13DD8E55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4" y="0"/>
            <a:ext cx="83049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5" name="Google Shape;165;p28"/>
          <p:cNvGraphicFramePr/>
          <p:nvPr>
            <p:extLst>
              <p:ext uri="{D42A27DB-BD31-4B8C-83A1-F6EECF244321}">
                <p14:modId xmlns:p14="http://schemas.microsoft.com/office/powerpoint/2010/main" val="2716503949"/>
              </p:ext>
            </p:extLst>
          </p:nvPr>
        </p:nvGraphicFramePr>
        <p:xfrm>
          <a:off x="1257300" y="836319"/>
          <a:ext cx="5989319" cy="39874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50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Progress</a:t>
                      </a:r>
                      <a:r>
                        <a:rPr lang="es-ES" sz="18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test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&gt;Reading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&gt;</a:t>
                      </a:r>
                      <a:r>
                        <a:rPr lang="es-ES" sz="1200" b="1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Listening</a:t>
                      </a:r>
                      <a:endParaRPr lang="es-ES" sz="1200" b="1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&gt;</a:t>
                      </a:r>
                      <a:r>
                        <a:rPr lang="es-ES" sz="1200" b="1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Writing</a:t>
                      </a:r>
                      <a:endParaRPr lang="es-ES" sz="1200" b="1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&gt;Use </a:t>
                      </a:r>
                      <a:r>
                        <a:rPr lang="es-ES" sz="1200" b="1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of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English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&gt;</a:t>
                      </a:r>
                      <a:r>
                        <a:rPr lang="es-ES" sz="1200" b="1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Speaking</a:t>
                      </a:r>
                      <a:endParaRPr sz="1200" b="1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60%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On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the</a:t>
                      </a:r>
                      <a:r>
                        <a:rPr lang="es-ES" sz="12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Plataforma Garza</a:t>
                      </a:r>
                      <a:endParaRPr sz="12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4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Self learning activities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CAI </a:t>
                      </a:r>
                      <a:r>
                        <a:rPr lang="es-ES" sz="18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activities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10%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Online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activities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in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the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format</a:t>
                      </a:r>
                      <a:endParaRPr lang="es-ES" sz="12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click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here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  <a:hlinkClick r:id="rId4"/>
                        </a:rPr>
                        <a:t>)</a:t>
                      </a:r>
                      <a:endParaRPr lang="es-ES" sz="12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endParaRPr sz="12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Portfolio</a:t>
                      </a:r>
                      <a:endParaRPr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Tasks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/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homework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,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presentations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and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session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meet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activities</a:t>
                      </a:r>
                      <a:endParaRPr lang="es-ES" sz="1200" b="1" baseline="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ES" sz="1200" b="1" baseline="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Periodic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quizes</a:t>
                      </a:r>
                      <a:endParaRPr lang="es-ES" sz="1200" b="1" baseline="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endParaRPr lang="es-ES" sz="1200" b="1" baseline="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171450" lvl="0" indent="-1714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Digital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library</a:t>
                      </a:r>
                      <a:endParaRPr lang="es-ES" sz="1200" b="1" baseline="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800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Those</a:t>
                      </a:r>
                      <a:r>
                        <a:rPr lang="es-ES" sz="12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activities</a:t>
                      </a:r>
                      <a:r>
                        <a:rPr lang="es-ES" sz="12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must</a:t>
                      </a:r>
                      <a:r>
                        <a:rPr lang="es-ES" sz="12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be </a:t>
                      </a:r>
                      <a:r>
                        <a:rPr lang="es-ES" sz="1200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uploaded</a:t>
                      </a:r>
                      <a:r>
                        <a:rPr lang="es-ES" sz="1200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on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time 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Students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must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participate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on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Meet</a:t>
                      </a:r>
                      <a:r>
                        <a:rPr lang="es-ES" sz="1200" b="1" baseline="0" dirty="0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200" b="1" baseline="0" dirty="0" err="1">
                          <a:solidFill>
                            <a:schemeClr val="bg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sessions</a:t>
                      </a:r>
                      <a:endParaRPr sz="1200" b="1" dirty="0">
                        <a:solidFill>
                          <a:schemeClr val="bg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192;p31"/>
          <p:cNvSpPr txBox="1">
            <a:spLocks/>
          </p:cNvSpPr>
          <p:nvPr/>
        </p:nvSpPr>
        <p:spPr>
          <a:xfrm>
            <a:off x="3275107" y="617235"/>
            <a:ext cx="5868893" cy="63542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-US" sz="2800" dirty="0"/>
              <a:t>We will have a zoom meeting once a week</a:t>
            </a:r>
          </a:p>
        </p:txBody>
      </p:sp>
      <p:pic>
        <p:nvPicPr>
          <p:cNvPr id="9" name="Picture 2" descr="How to record a Zoom meeting - TechRepubl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49" y="1252656"/>
            <a:ext cx="4888171" cy="36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lang="en" sz="1000" b="1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" name="Google Shape;90;p20"/>
          <p:cNvSpPr txBox="1">
            <a:spLocks/>
          </p:cNvSpPr>
          <p:nvPr/>
        </p:nvSpPr>
        <p:spPr>
          <a:xfrm>
            <a:off x="1461752" y="740536"/>
            <a:ext cx="6201178" cy="3812146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5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05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sz="1600" b="1" dirty="0">
                <a:solidFill>
                  <a:schemeClr val="bg1"/>
                </a:solidFill>
              </a:rPr>
              <a:t>I</a:t>
            </a:r>
            <a:r>
              <a:rPr lang="en" sz="1600" b="1" dirty="0">
                <a:solidFill>
                  <a:schemeClr val="bg1"/>
                </a:solidFill>
              </a:rPr>
              <a:t>mportant: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s-ES" sz="1600" b="1" dirty="0">
                <a:solidFill>
                  <a:schemeClr val="bg1"/>
                </a:solidFill>
              </a:rPr>
              <a:t>-Y</a:t>
            </a:r>
            <a:r>
              <a:rPr lang="en" sz="1600" b="1" dirty="0">
                <a:solidFill>
                  <a:schemeClr val="bg1"/>
                </a:solidFill>
              </a:rPr>
              <a:t>ou must deliver your activities on time (Fridays will be the deadline each week). Activities will be available since Monday each week or before. </a:t>
            </a:r>
          </a:p>
          <a:p>
            <a:pPr marL="342900" indent="-342900" algn="ctr">
              <a:spcBef>
                <a:spcPts val="600"/>
              </a:spcBef>
              <a:buFontTx/>
              <a:buChar char="-"/>
            </a:pPr>
            <a:r>
              <a:rPr lang="es-ES" sz="1600" b="1" dirty="0">
                <a:solidFill>
                  <a:schemeClr val="bg1"/>
                </a:solidFill>
              </a:rPr>
              <a:t>T</a:t>
            </a:r>
            <a:r>
              <a:rPr lang="en" sz="1600" b="1" dirty="0">
                <a:solidFill>
                  <a:schemeClr val="bg1"/>
                </a:solidFill>
              </a:rPr>
              <a:t>here will be rubrics for every of the products to deliver.</a:t>
            </a:r>
          </a:p>
          <a:p>
            <a:pPr marL="342900" indent="-342900" algn="ctr">
              <a:spcBef>
                <a:spcPts val="600"/>
              </a:spcBef>
              <a:buFontTx/>
              <a:buChar char="-"/>
            </a:pPr>
            <a:r>
              <a:rPr lang="es-ES" sz="1600" b="1" dirty="0" err="1">
                <a:solidFill>
                  <a:schemeClr val="bg1"/>
                </a:solidFill>
              </a:rPr>
              <a:t>Questions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will</a:t>
            </a:r>
            <a:r>
              <a:rPr lang="es-ES" sz="1600" b="1" dirty="0">
                <a:solidFill>
                  <a:schemeClr val="bg1"/>
                </a:solidFill>
              </a:rPr>
              <a:t> be </a:t>
            </a:r>
            <a:r>
              <a:rPr lang="es-ES" sz="1600" b="1" dirty="0" err="1">
                <a:solidFill>
                  <a:schemeClr val="bg1"/>
                </a:solidFill>
              </a:rPr>
              <a:t>answered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by</a:t>
            </a:r>
            <a:r>
              <a:rPr lang="es-ES" sz="1600" b="1" dirty="0">
                <a:solidFill>
                  <a:schemeClr val="bg1"/>
                </a:solidFill>
              </a:rPr>
              <a:t> mail (</a:t>
            </a:r>
            <a:r>
              <a:rPr lang="es-ES" sz="1600" b="1" dirty="0" err="1">
                <a:solidFill>
                  <a:schemeClr val="bg1"/>
                </a:solidFill>
              </a:rPr>
              <a:t>or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through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the</a:t>
            </a:r>
            <a:r>
              <a:rPr lang="es-ES" sz="1600" b="1" dirty="0">
                <a:solidFill>
                  <a:schemeClr val="bg1"/>
                </a:solidFill>
              </a:rPr>
              <a:t> head of </a:t>
            </a:r>
            <a:r>
              <a:rPr lang="es-ES" sz="1600" b="1" dirty="0" err="1">
                <a:solidFill>
                  <a:schemeClr val="bg1"/>
                </a:solidFill>
              </a:rPr>
              <a:t>the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group</a:t>
            </a:r>
            <a:r>
              <a:rPr lang="es-ES" sz="1600" b="1" dirty="0">
                <a:solidFill>
                  <a:schemeClr val="bg1"/>
                </a:solidFill>
              </a:rPr>
              <a:t>) </a:t>
            </a:r>
            <a:r>
              <a:rPr lang="es-ES" sz="1600" b="1" dirty="0" err="1">
                <a:solidFill>
                  <a:schemeClr val="bg1"/>
                </a:solidFill>
              </a:rPr>
              <a:t>just</a:t>
            </a:r>
            <a:r>
              <a:rPr lang="es-ES" sz="1600" b="1" dirty="0">
                <a:solidFill>
                  <a:schemeClr val="bg1"/>
                </a:solidFill>
              </a:rPr>
              <a:t> in </a:t>
            </a:r>
            <a:r>
              <a:rPr lang="es-ES" sz="1600" b="1" dirty="0" err="1">
                <a:solidFill>
                  <a:schemeClr val="bg1"/>
                </a:solidFill>
              </a:rPr>
              <a:t>working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hours</a:t>
            </a:r>
            <a:r>
              <a:rPr lang="es-ES" sz="1600" b="1" dirty="0">
                <a:solidFill>
                  <a:schemeClr val="bg1"/>
                </a:solidFill>
              </a:rPr>
              <a:t>. (</a:t>
            </a:r>
            <a:r>
              <a:rPr lang="es-ES" sz="1600" b="1" dirty="0" err="1">
                <a:solidFill>
                  <a:schemeClr val="bg1"/>
                </a:solidFill>
              </a:rPr>
              <a:t>see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the</a:t>
            </a:r>
            <a:r>
              <a:rPr lang="es-ES" sz="1600" b="1" dirty="0">
                <a:solidFill>
                  <a:schemeClr val="bg1"/>
                </a:solidFill>
              </a:rPr>
              <a:t> Schedule </a:t>
            </a:r>
            <a:r>
              <a:rPr lang="es-ES" sz="1600" b="1" dirty="0" err="1">
                <a:solidFill>
                  <a:schemeClr val="bg1"/>
                </a:solidFill>
              </a:rPr>
              <a:t>on</a:t>
            </a:r>
            <a:r>
              <a:rPr lang="es-ES" sz="1600" b="1" dirty="0">
                <a:solidFill>
                  <a:schemeClr val="bg1"/>
                </a:solidFill>
              </a:rPr>
              <a:t> Garza </a:t>
            </a:r>
            <a:r>
              <a:rPr lang="es-ES" sz="1600" b="1" dirty="0" err="1">
                <a:solidFill>
                  <a:schemeClr val="bg1"/>
                </a:solidFill>
              </a:rPr>
              <a:t>Platform</a:t>
            </a:r>
            <a:r>
              <a:rPr lang="es-ES" sz="1600" b="1" dirty="0">
                <a:solidFill>
                  <a:schemeClr val="bg1"/>
                </a:solidFill>
              </a:rPr>
              <a:t>)</a:t>
            </a:r>
          </a:p>
          <a:p>
            <a:pPr marL="342900" indent="-342900" algn="ctr">
              <a:spcBef>
                <a:spcPts val="600"/>
              </a:spcBef>
              <a:buFontTx/>
              <a:buChar char="-"/>
            </a:pP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All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the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sessions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will</a:t>
            </a:r>
            <a:r>
              <a:rPr lang="es-ES" sz="1600" b="1" dirty="0">
                <a:solidFill>
                  <a:schemeClr val="bg1"/>
                </a:solidFill>
              </a:rPr>
              <a:t> be </a:t>
            </a:r>
            <a:r>
              <a:rPr lang="es-ES" sz="1600" b="1" dirty="0" err="1">
                <a:solidFill>
                  <a:schemeClr val="bg1"/>
                </a:solidFill>
              </a:rPr>
              <a:t>on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meet</a:t>
            </a:r>
            <a:r>
              <a:rPr lang="es-ES" sz="1600" b="1" dirty="0">
                <a:solidFill>
                  <a:schemeClr val="bg1"/>
                </a:solidFill>
              </a:rPr>
              <a:t>.</a:t>
            </a:r>
            <a:endParaRPr lang="e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301</Words>
  <Application>Microsoft Office PowerPoint</Application>
  <PresentationFormat>Presentación en pantalla (16:9)</PresentationFormat>
  <Paragraphs>57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2" baseType="lpstr">
      <vt:lpstr>Tw Cen MT</vt:lpstr>
      <vt:lpstr>Century Gothic</vt:lpstr>
      <vt:lpstr>Patrick Hand</vt:lpstr>
      <vt:lpstr>Arial</vt:lpstr>
      <vt:lpstr>Georgia</vt:lpstr>
      <vt:lpstr>Varela Round</vt:lpstr>
      <vt:lpstr>Wingdings 3</vt:lpstr>
      <vt:lpstr>Muli</vt:lpstr>
      <vt:lpstr>Wingdings</vt:lpstr>
      <vt:lpstr>Gota</vt:lpstr>
      <vt:lpstr>Ion</vt:lpstr>
      <vt:lpstr>WELCOME semester jul-dec 2021</vt:lpstr>
      <vt:lpstr>I am Adriana Anaya Estrada I studied the BA in English languge Teaching at the UAEH. I have been teaching English for almost 18 years.   Feel free to contact me on  aanaya@uaeh.edu.mx</vt:lpstr>
      <vt:lpstr>ACCOMPLISHMENTS AND EXPERIENCES. Foreign language</vt:lpstr>
      <vt:lpstr>Presentación de PowerPoint</vt:lpstr>
      <vt:lpstr>THIS IS A SLIDE TITLE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Presentation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semester jul-dec 2020</dc:title>
  <dc:creator>1096764142</dc:creator>
  <cp:lastModifiedBy>adriana anaya estrada</cp:lastModifiedBy>
  <cp:revision>36</cp:revision>
  <dcterms:modified xsi:type="dcterms:W3CDTF">2021-08-02T16:48:49Z</dcterms:modified>
</cp:coreProperties>
</file>